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0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2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5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6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7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8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9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0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1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2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5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6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7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8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1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2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3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4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5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6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7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8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9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0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1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2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3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4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5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6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7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8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9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0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1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付録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37744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600" b="1">
                <a:solidFill>
                  <a:srgbClr val="FFFFFF"/>
                </a:solidFill>
                <a:latin typeface="Noto Sans JP"/>
              </a:rPr>
              <a:t>高鷲町（郡上市）観光基礎マーケティング調査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38328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800" b="0">
                <a:solidFill>
                  <a:srgbClr val="E7E5E4"/>
                </a:solidFill>
                <a:latin typeface="Noto Sans JP"/>
              </a:rPr>
              <a:t>付録：全設問の集計表（全体＋エリア別・年代別・来訪経験別）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四象限（認知度 × 興味度）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興味度（全体）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「知られていないが興味は高い」は 11 件：「ひるがの高原」、「星空」、「清流「長良川」の源流域」、「ホタル」、「ひるがの高原サービスエリア」、「ひるがの高原ソフトクリーム」、「季節の山の幸」、「高原野菜・高原果物」、「ひるがの高原牛乳・乳製品」、「温泉（3か所）」、「けいちゃん」。基準線は認知度・興味度とも 50%（固定）。</a:t>
            </a:r>
          </a:p>
        </p:txBody>
      </p:sp>
      <p:pic>
        <p:nvPicPr>
          <p:cNvPr id="9" name="Picture 8" descr="legend__card-quadran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83080"/>
            <a:ext cx="5287617" cy="640080"/>
          </a:xfrm>
          <a:prstGeom prst="rect">
            <a:avLst/>
          </a:prstGeom>
        </p:spPr>
      </p:pic>
      <p:pic>
        <p:nvPicPr>
          <p:cNvPr id="10" name="Picture 9" descr="quadra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1247" y="2514600"/>
            <a:ext cx="5029200" cy="352044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Q15A×Q16A。横軸＝認知度、縦軸＝興味度（いずれも%）。基準線は固定。数値表は HTML 報告書と Excel に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興味度（エリア別）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「知られていないが興味は高い」の素材は、関西で 12 件と最も多く、東海で 6 件と最も少ない。（東海 6、北陸 8、関西 12、関東 12）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興味度（性年代別）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「知られていないが興味は高い」の素材は、女性40〜50代で 15 件と最も多く、男性60代以上で 5 件と最も少ない。（男性20〜30代 10、男性40〜50代 7、男性60代以上 5、女性20〜30代 14、女性40〜50代 15、女性60代以上 12）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四象限（認知度 × 興味度）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 × 興味度（来訪歴別）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Q15A×Q16A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「知られていないが興味は高い」の素材は、来訪者で 11 件と最も多く、非来訪者で 5 件と最も少ない。（来訪者 11、非来訪者 5）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高鷲の認知と興味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高鷲の認知と興味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高鷲の認知と興味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認知度（素材別）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Q15A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認知度が最も高いのは「飛騨高山」 71.3%、最も低いのは「犬連れ旅」15.3%。区分別では来訪歴別の来訪者で「ひるがの高原」が 59.9%と、全体より約19ポイント高い。</a:t>
            </a:r>
          </a:p>
        </p:txBody>
      </p:sp>
      <p:pic>
        <p:nvPicPr>
          <p:cNvPr id="9" name="Picture 8" descr="table__card-Q15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97" y="1783080"/>
            <a:ext cx="67661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Q15A。表の色は全体との差（橙＝高い、青＝低い。±5／±10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高鷲の認知と興味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興味度（素材別）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Q16A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興味度が最も高いのは「飛騨牛」 72.8%、最も低いのは「ゴルフ場」20.4%。区分別では性年代別の男性20〜30代で「犬連れ旅」が 42.9%と、全体より約18ポイント高い。</a:t>
            </a:r>
          </a:p>
        </p:txBody>
      </p:sp>
      <p:pic>
        <p:nvPicPr>
          <p:cNvPr id="9" name="Picture 8" descr="table__card-Q16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2797" y="1783080"/>
            <a:ext cx="67661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Q16A。表の色は全体との差（橙＝高い、青＝低い。±5／±10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高鷲の認知と興味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高鷲町のイメージ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「自然が豊か」が最も多く 34.3%（1,440人中494人）。次いで「高原リゾート」25.0%。区分別では性年代別の女性60代以上で「自然が豊か」が 45.0%と、全体より約11ポイント高い（n=240）。</a:t>
            </a:r>
          </a:p>
        </p:txBody>
      </p:sp>
      <p:pic>
        <p:nvPicPr>
          <p:cNvPr id="9" name="Picture 8" descr="table__card-Q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359" y="1783080"/>
            <a:ext cx="7024977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スノーリゾートの中での高鷲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スノーリゾートの中での高鷲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スノーリゾートの中での高鷲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スノーリゾート 15 か所の認知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SQ1A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「高鷲・ひるがの（岐阜県・郡上市）」は 67.7%（1,440人中975人。15 か所中 10 位）。エリア別の東海では 87.3%と、全体より約20ポイント高い（n=408）。</a:t>
            </a:r>
          </a:p>
        </p:txBody>
      </p:sp>
      <p:pic>
        <p:nvPicPr>
          <p:cNvPr id="9" name="Picture 8" descr="table__card-SQ1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224" y="1783080"/>
            <a:ext cx="682324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SQ1A。表の色は全体との差（橙＝高い、青＝低い。±5／±10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スノーリゾートの中での高鷲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スノーリゾート 15 か所の来訪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SQ1V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「高鷲・ひるがの（岐阜県・郡上市）」は 30.1%（1,440人中434人。15 か所中 4 位）。来訪歴別の来訪者では 51.0%と、全体より約21ポイント高い（n=720）。</a:t>
            </a:r>
          </a:p>
        </p:txBody>
      </p:sp>
      <p:pic>
        <p:nvPicPr>
          <p:cNvPr id="9" name="Picture 8" descr="table__card-SQ1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224" y="1783080"/>
            <a:ext cx="682324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SQ1V。表の色は全体との差（橙＝高い、青＝低い。±5／±10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スノーリゾートの中での高鷲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高鷲のスキーエリアを選んだ理由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SQ2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「アクセスの良さ」が最も多く 35.0%（434人中152人）。次いで「スキー以外の体験」15.4%。区分別では性年代別の女性20〜30代で「アクセスの良さ」が 14.1%と、全体より約21ポイント低い（n=64）。</a:t>
            </a:r>
          </a:p>
        </p:txBody>
      </p:sp>
      <p:pic>
        <p:nvPicPr>
          <p:cNvPr id="9" name="Picture 8" descr="table__card-S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3359" y="1783080"/>
            <a:ext cx="7024977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SQ2。表の色は全体との差（橙＝高い、青＝低い。±5／±10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来ていない人の理由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来ていない人の理由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来ていない人の理由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訪れない理由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「旅行先の候補として思い浮かばない」が 24.3%。それ以外では「移動時間が長い」が最も多く 20.7%（720人中149人）。次いで「交通の便が悪い」16.7%。</a:t>
            </a:r>
          </a:p>
        </p:txBody>
      </p:sp>
      <p:pic>
        <p:nvPicPr>
          <p:cNvPr id="9" name="Picture 8" descr="table__card-Q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822" y="1783080"/>
            <a:ext cx="722605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来訪の実態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来訪回数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「1回」が最も多く 48.2%（720人中347人）。次いで「2～3回」31.0%。区分別では性年代別の男性40〜50代で「1回」が 35.0%と、全体より約13ポイント低い（n=120）。</a:t>
            </a:r>
          </a:p>
        </p:txBody>
      </p:sp>
      <p:pic>
        <p:nvPicPr>
          <p:cNvPr id="9" name="Picture 8" descr="table__card-Q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14" y="1783080"/>
            <a:ext cx="883886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訪れたことがある季節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Q3S1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「夏（6月～8月）」が最も多く 45.3%（720人中326人）。次いで「冬（12月～2月）」43.2%。区分別ではエリア別の北陸で「冬（12月～2月）」が 27.8%と、全体より約15ポイント低い（n=108）。</a:t>
            </a:r>
          </a:p>
        </p:txBody>
      </p:sp>
      <p:pic>
        <p:nvPicPr>
          <p:cNvPr id="9" name="Picture 8" descr="table__card-Q3S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14" y="1783080"/>
            <a:ext cx="883886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Q3S1。表の色は全体との差（橙＝高い、青＝低い。±5／±10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直近で訪れた季節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Q3S2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「夏（6月～8月）」が最も多く 32.1%（720人中231人）。次いで「冬（12月～2月）」31.5%。区分別ではエリア別の北陸で「冬（12月～2月）」が 16.7%と、全体より約15ポイント低い（n=108）。</a:t>
            </a:r>
          </a:p>
        </p:txBody>
      </p:sp>
      <p:pic>
        <p:nvPicPr>
          <p:cNvPr id="9" name="Picture 8" descr="table__card-Q3S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14" y="1783080"/>
            <a:ext cx="883886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Q3S2。表の色は全体との差（橙＝高い、青＝低い。±5／±10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旅の目的（春）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Q4_SPRING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「ドライブ・ツーリング」・「地元の美味しい物を食べる」が同数で最多 30.8%（224人中69人ずつ）。区分別ではエリア別の北陸で「紅葉や新緑、季節の花を見る」が 47.6%と、全体より約22ポイント高い（n=42）。</a:t>
            </a:r>
          </a:p>
        </p:txBody>
      </p:sp>
      <p:pic>
        <p:nvPicPr>
          <p:cNvPr id="9" name="Picture 8" descr="table__card-Q4_SP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Q4_SPRING。表の色は全体との差（橙＝高い、青＝低い。±5／±10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旅の目的（夏）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Q4_SUMMER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「ドライブ・ツーリング」が最も多く 27.0%（326人中88人）。次いで「避暑」24.5%。区分別ではエリア別の北陸で「ドライブ・ツーリング」が 42.6%と、全体より約16ポイント高い（n=54）。</a:t>
            </a:r>
          </a:p>
        </p:txBody>
      </p:sp>
      <p:pic>
        <p:nvPicPr>
          <p:cNvPr id="9" name="Picture 8" descr="table__card-Q4_SUMM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Q4_SUMMER。表の色は全体との差（橙＝高い、青＝低い。±5／±10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旅の目的（秋）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Q4_AUTUMN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「紅葉や新緑、季節の花を見る」が最も多く 31.5%（235人中74人）。次いで「温泉」30.2%。区分別では性年代別の女性60代以上で「紅葉や新緑、季節の花を見る」が 52.4%と、全体より約21ポイント高い（n=42）。</a:t>
            </a:r>
          </a:p>
        </p:txBody>
      </p:sp>
      <p:pic>
        <p:nvPicPr>
          <p:cNvPr id="9" name="Picture 8" descr="table__card-Q4_AUTUM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Q4_AUTUMN。表の色は全体との差（橙＝高い、青＝低い。±5／±10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旅の目的（冬）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Q4_WINTER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「スキー・スノーボード」が最も多く 79.7%（311人中248人）。次いで「雪遊び」22.8%。区分別では性年代別の女性60代以上で「温泉」が 30.8%と、全体より約13ポイント高い（n=39）。</a:t>
            </a:r>
          </a:p>
        </p:txBody>
      </p:sp>
      <p:pic>
        <p:nvPicPr>
          <p:cNvPr id="9" name="Picture 8" descr="table__card-Q4_WI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Q4_WINTER。表の色は全体との差（橙＝高い、青＝低い。±5／±10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立ち寄りスポット（春）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Q5_SPRING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「ひるがの高原 牧歌の里」が最も多く 33.9%（224人中76人）。次いで「郡上八幡」31.7%。区分別ではエリア別の北陸で「ひるがの高原 牧歌の里」が 57.1%と、全体より約23ポイント高い（n=42）。</a:t>
            </a:r>
          </a:p>
        </p:txBody>
      </p:sp>
      <p:pic>
        <p:nvPicPr>
          <p:cNvPr id="9" name="Picture 8" descr="table__card-Q5_SP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Q5_SPRING。表の色は全体との差（橙＝高い、青＝低い。±5／±10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立ち寄りスポット（夏）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Q5_SUMMER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「ひるがの高原 牧歌の里」が最も多く 33.1%（326人中108人）。次いで「郡上八幡」29.1%。区分別ではエリア別の関東で「ひるがの高原 牧歌の里」が 11.2%と、全体より約22ポイント低い（n=98）。</a:t>
            </a:r>
          </a:p>
        </p:txBody>
      </p:sp>
      <p:pic>
        <p:nvPicPr>
          <p:cNvPr id="9" name="Picture 8" descr="table__card-Q5_SUMM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Q5_SUMMER。表の色は全体との差（橙＝高い、青＝低い。±5／±10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立ち寄りスポット（秋）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Q5_AUTUMN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「郡上八幡」が最も多く 30.2%（235人中71人）。次いで「ひるがの高原 牧歌の里」29.8%。区分別では性年代別の男性60代以上で「郡上八幡」が 63.6%と、全体より約33ポイント高い（n=44）。</a:t>
            </a:r>
          </a:p>
        </p:txBody>
      </p:sp>
      <p:pic>
        <p:nvPicPr>
          <p:cNvPr id="9" name="Picture 8" descr="table__card-Q5_AUTUM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2256" y="1783080"/>
            <a:ext cx="7967183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Q5_AUTUMN。表の色は全体との差（橙＝高い、青＝低い。±5／±10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立ち寄りスポット（冬）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Q5_WINTER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「高鷲スノーパーク」が最も多く 38.9%（311人中121人）。次いで「鷲ヶ岳スキー場」29.9%。区分別では性年代別の女性60代以上で「高鷲スノーパーク」が 23.1%と、全体より約16ポイント低い（n=39）。</a:t>
            </a:r>
          </a:p>
        </p:txBody>
      </p:sp>
      <p:pic>
        <p:nvPicPr>
          <p:cNvPr id="9" name="Picture 8" descr="table__card-Q5_WI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0097" y="1783080"/>
            <a:ext cx="79515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Q5_WINTER。表の色は全体との差（橙＝高い、青＝低い。±5／±10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周遊した周辺地域（春）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Q6_SPRING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「郡上八幡」が最も多く 42.9%（224人中96人）。次いで「飛騨高山」30.8%。区分別では性年代別の男性20〜30代で「郡上八幡」が 26.7%と、全体より約16ポイント低い（n=30）。</a:t>
            </a:r>
          </a:p>
        </p:txBody>
      </p:sp>
      <p:pic>
        <p:nvPicPr>
          <p:cNvPr id="9" name="Picture 8" descr="table__card-Q6_SP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822" y="1783080"/>
            <a:ext cx="722605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Q6_SPRING。表の色は全体との差（橙＝高い、青＝低い。±5／±10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周遊した周辺地域（夏）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Q6_SUMMER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「郡上八幡」が最も多く 39.3%（326人中128人）。次いで「飛騨高山」30.7%。区分別では性年代別の女性20〜30代で「郡上八幡」が 13.8%と、全体より約25ポイント低い（n=58）。</a:t>
            </a:r>
          </a:p>
        </p:txBody>
      </p:sp>
      <p:pic>
        <p:nvPicPr>
          <p:cNvPr id="9" name="Picture 8" descr="table__card-Q6_SUMM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822" y="1783080"/>
            <a:ext cx="722605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Q6_SUMMER。表の色は全体との差（橙＝高い、青＝低い。±5／±10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周遊した周辺地域（秋）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Q6_AUTUMN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「郡上八幡」が最も多く 36.2%（235人中85人）。次いで「飛騨高山」33.6%。区分別では性年代別の男性60代以上で「郡上八幡」が 59.1%と、全体より約23ポイント高い（n=44）。</a:t>
            </a:r>
          </a:p>
        </p:txBody>
      </p:sp>
      <p:pic>
        <p:nvPicPr>
          <p:cNvPr id="9" name="Picture 8" descr="table__card-Q6_AUTUM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822" y="1783080"/>
            <a:ext cx="722605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Q6_AUTUMN。表の色は全体との差（橙＝高い、青＝低い。±5／±10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周遊した周辺地域（冬）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Q6_WINTER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「どこにも周遊していない（高鷲町のみ）」が 37.9%。それ以外では「下呂温泉」が最も多く 21.5%（311人中67人）。次いで「郡上八幡」17.7%。区分別では性年代別の男性60代以上で「どこにも周遊していない（高鷲町のみ）」が 60.4%と、全体より約22ポイント高い（n=53）。</a:t>
            </a:r>
          </a:p>
        </p:txBody>
      </p:sp>
      <p:pic>
        <p:nvPicPr>
          <p:cNvPr id="9" name="Picture 8" descr="table__card-Q6_WIN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47" y="1783080"/>
            <a:ext cx="72390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Q6_WINTER。表の色は全体との差（橙＝高い、青＝低い。±5／±10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同行者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Q7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「配偶者」が最も多く 51.4%（720人中370人）。次いで「友達」24.4%。区分別では性年代別の男性20〜30代で「配偶者」が 26.7%と、全体より約25ポイント低い（n=120）。</a:t>
            </a:r>
          </a:p>
        </p:txBody>
      </p:sp>
      <p:pic>
        <p:nvPicPr>
          <p:cNvPr id="9" name="Picture 8" descr="table__card-Q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47" y="1783080"/>
            <a:ext cx="72390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Q7。表の色は全体との差（橙＝高い、青＝低い。±5／±10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滞在期間・形態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Q8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「日帰り【終日】」が最も多く 33.1%（720人中238人）。次いで「1泊2日【宿泊先は郡上市外（飛騨高山や下呂温泉など）】」25.1%。区分別ではエリア別の関東で「日帰り【終日】」が 13.7%と、全体より約19ポイント低い（n=204）。</a:t>
            </a:r>
          </a:p>
        </p:txBody>
      </p:sp>
      <p:pic>
        <p:nvPicPr>
          <p:cNvPr id="9" name="Picture 8" descr="table__card-Q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347" y="1783080"/>
            <a:ext cx="7239000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Q8。表の色は全体との差（橙＝高い、青＝低い。±5／±10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情報源（旅マエ）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Q9_PRE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「何も見ていない」が 26.7%。それ以外では「Googleマップ・地図アプリ」が最も多く 21.0%（720人中151人）。次いで「雑誌・マップ本」16.7%。区分別では性年代別の男性20〜30代で「生成AI（ChatGPTなど）」が 20.8%と、全体より約13ポイント高い（n=120）。</a:t>
            </a:r>
          </a:p>
        </p:txBody>
      </p:sp>
      <p:pic>
        <p:nvPicPr>
          <p:cNvPr id="9" name="Picture 8" descr="table__card-Q9_P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820" y="1783080"/>
            <a:ext cx="628205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Q9_PRE。表の色は全体との差（橙＝高い、青＝低い。±5／±10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情報源（旅ナカ）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Q9_DURING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「何も見ていない」が 32.6%。それ以外では「Googleマップ・地図アプリ」が最も多く 21.4%（720人中154人）。次いで「パンフレット（紙媒体）」17.4%。区分別では性年代別の男性20〜30代で「何も見ていない」が 20.0%と、全体より約13ポイント低い（n=120）。</a:t>
            </a:r>
          </a:p>
        </p:txBody>
      </p:sp>
      <p:pic>
        <p:nvPicPr>
          <p:cNvPr id="9" name="Picture 8" descr="table__card-Q9_DU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54820" y="1783080"/>
            <a:ext cx="628205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Q9_DURING。表の色は全体との差（橙＝高い、青＝低い。±5／±10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旅の目的を季節で並べて見る（上位 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G_Q4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列ごとの最多: 春（3月～5月）は「ドライブ・ツーリング」 30.8%、夏（6月～8月）は「ドライブ・ツーリング」 27.0%、秋（9月～11月）は「紅葉や新緑、季節の花を見る」 31.5%、冬（12月～2月）は「スキー・スノーボード」 79.7%。</a:t>
            </a:r>
          </a:p>
        </p:txBody>
      </p:sp>
      <p:pic>
        <p:nvPicPr>
          <p:cNvPr id="9" name="Picture 8" descr="table__card-G_Q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37" y="1783080"/>
            <a:ext cx="7843421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G_Q4。表の色は全体との差（橙＝高い、青＝低い。±5／±10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立ち寄りスポットを季節で並べて見る（上位 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G_Q5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列ごとの最多: 春（3月～5月）は「ひるがの高原 牧歌の里」 33.9%、夏（6月～8月）は「ひるがの高原 牧歌の里」 33.1%、秋（9月～11月）は「郡上八幡」 30.2%、冬（12月～2月）は「高鷲スノーパーク」 38.9%。</a:t>
            </a:r>
          </a:p>
        </p:txBody>
      </p:sp>
      <p:pic>
        <p:nvPicPr>
          <p:cNvPr id="9" name="Picture 8" descr="table__card-G_Q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37" y="1783080"/>
            <a:ext cx="7843421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G_Q5。表の色は全体との差（橙＝高い、青＝低い。±5／±10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周遊した周辺地域を季節で並べて見る（上位 12）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G_Q6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列ごとの最多: 春（3月～5月）は「郡上八幡」 42.9%、夏（6月～8月）は「郡上八幡」 39.3%、秋（9月～11月）は「郡上八幡」 36.2%、冬（12月～2月）は「下呂温泉」 21.5%。</a:t>
            </a:r>
          </a:p>
        </p:txBody>
      </p:sp>
      <p:pic>
        <p:nvPicPr>
          <p:cNvPr id="9" name="Picture 8" descr="table__card-G_Q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011" y="1783080"/>
            <a:ext cx="7357672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G_Q6。表の色は全体との差（橙＝高い、青＝低い。±5／±10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来訪の実態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情報源を旅マエ・旅ナカで並べて見る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G_Q9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列ごとの最多: 旅マエ（旅行前）は「Googleマップ・地図アプリ」 21.0%、旅ナカ（旅行中）は「Googleマップ・地図アプリ」 21.4%。</a:t>
            </a:r>
          </a:p>
        </p:txBody>
      </p:sp>
      <p:pic>
        <p:nvPicPr>
          <p:cNvPr id="9" name="Picture 8" descr="table__card-G_Q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2497" y="1783080"/>
            <a:ext cx="4866701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G_Q9。表の色は全体との差（橙＝高い、青＝低い。±5／±10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来訪者の評価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経験した項目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Q13X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「自然・景観」が最も多く 97.4%（720人中701人）。次いで「広域アクセス（自宅から高鷲町エリア・最寄りICまでの移動）」96.4%。区分別ではエリア別の関東で「夜のコンテンツ（飲み屋など）」が 81.9%と、全体より約13ポイント高い（n=204）。</a:t>
            </a:r>
          </a:p>
        </p:txBody>
      </p:sp>
      <p:pic>
        <p:nvPicPr>
          <p:cNvPr id="9" name="Picture 8" descr="table__card-Q13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224" y="1783080"/>
            <a:ext cx="682324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Q13X。表の色は全体との差（橙＝高い、青＝低い。±5／±10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スキー場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53.9%（560人中302人）。区分別ではエリア別の北陸で「満足（非常に満足＋満足）」が 38.0%と、全体より約16ポイント低い。</a:t>
            </a:r>
          </a:p>
        </p:txBody>
      </p:sp>
      <p:pic>
        <p:nvPicPr>
          <p:cNvPr id="9" name="Picture 8" descr="table__card-Q13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体験アクティビティ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51.5%（590人中304人）。区分別では性年代別の男性60代以上で「満足（非常に満足＋満足）」が 36.5%と、全体より約15ポイント低い。</a:t>
            </a:r>
          </a:p>
        </p:txBody>
      </p:sp>
      <p:pic>
        <p:nvPicPr>
          <p:cNvPr id="9" name="Picture 8" descr="table__card-Q13_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自然・景観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Q13_3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73.8%（701人中517人）。区分別では性年代別の男性20〜30代で「満足（非常に満足＋満足）」が 60.7%と、全体より約13ポイント低い。</a:t>
            </a:r>
          </a:p>
        </p:txBody>
      </p:sp>
      <p:pic>
        <p:nvPicPr>
          <p:cNvPr id="9" name="Picture 8" descr="table__card-Q13_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飲食店の充実度・地元の食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53.1%（668人中355人）。</a:t>
            </a:r>
          </a:p>
        </p:txBody>
      </p:sp>
      <p:pic>
        <p:nvPicPr>
          <p:cNvPr id="9" name="Picture 8" descr="table__card-Q13_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宿泊施設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55.6%（561人中312人）。区分別ではエリア別の北陸で「満足（非常に満足＋満足）」が 38.4%と、全体より約17ポイント低い。</a:t>
            </a:r>
          </a:p>
        </p:txBody>
      </p:sp>
      <p:pic>
        <p:nvPicPr>
          <p:cNvPr id="9" name="Picture 8" descr="table__card-Q13_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Q13_5。表の色は全体との差（橙＝高い、青＝低い。±5／±10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観光施設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Q13_6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56.3%（655人中369人）。</a:t>
            </a:r>
          </a:p>
        </p:txBody>
      </p:sp>
      <p:pic>
        <p:nvPicPr>
          <p:cNvPr id="9" name="Picture 8" descr="table__card-Q13_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Q13_6。表の色は全体との差（橙＝高い、青＝低い。±5／±10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温泉・日帰り入浴施設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Q13_7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62.9%（595人中374人）。区分別ではエリア別の北陸で「満足（非常に満足＋満足）」が 48.7%と、全体より約14ポイント低い。</a:t>
            </a:r>
          </a:p>
        </p:txBody>
      </p:sp>
      <p:pic>
        <p:nvPicPr>
          <p:cNvPr id="9" name="Picture 8" descr="table__card-Q13_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Q13_7。表の色は全体との差（橙＝高い、青＝低い。±5／±10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広域アクセス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Q13_8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51.6%（694人中358人）。区分別では性年代別の男性20〜30代で「満足（非常に満足＋満足）」が 62.4%と、全体より約11ポイント高い。</a:t>
            </a:r>
          </a:p>
        </p:txBody>
      </p:sp>
      <p:pic>
        <p:nvPicPr>
          <p:cNvPr id="9" name="Picture 8" descr="table__card-Q13_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Q13_8。表の色は全体との差（橙＝高い、青＝低い。±5／±10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現地での移動・二次交通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Q13_9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48.1%（611人中294人）。区分別では性年代別の男性20〜30代で「満足（非常に満足＋満足）」が 66.4%と、全体より約18ポイント高い。</a:t>
            </a:r>
          </a:p>
        </p:txBody>
      </p:sp>
      <p:pic>
        <p:nvPicPr>
          <p:cNvPr id="9" name="Picture 8" descr="table__card-Q13_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Q13_9。表の色は全体との差（橙＝高い、青＝低い。±5／±10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現地での情報入手のしやすさ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45.9%（649人中298人）。区分別では性年代別の男性60代以上で「満足（非常に満足＋満足）」が 32.7%と、全体より約13ポイント低い。</a:t>
            </a:r>
          </a:p>
        </p:txBody>
      </p:sp>
      <p:pic>
        <p:nvPicPr>
          <p:cNvPr id="9" name="Picture 8" descr="table__card-Q13_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Q13_10。表の色は全体との差（橙＝高い、青＝低い。±5／±10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Wi-Fi環境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Q13_11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34.7%（579人中201人）。区分別ではエリア別の関東で「満足（非常に満足＋満足）」が 50.0%と、全体より約15ポイント高い。</a:t>
            </a:r>
          </a:p>
        </p:txBody>
      </p:sp>
      <p:pic>
        <p:nvPicPr>
          <p:cNvPr id="9" name="Picture 8" descr="table__card-Q13_1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Q13_11。表の色は全体との差（橙＝高い、青＝低い。±5／±10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決済環境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42.4%（590人中250人）。区分別では性年代別の男性60代以上で「満足（非常に満足＋満足）」が 26.3%と、全体より約16ポイント低い。</a:t>
            </a:r>
          </a:p>
        </p:txBody>
      </p:sp>
      <p:pic>
        <p:nvPicPr>
          <p:cNvPr id="9" name="Picture 8" descr="table__card-Q13_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地元スタッフ等の対応・おもてなし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53.7%（648人中348人）。区分別では性年代別の男性60代以上で「満足（非常に満足＋満足）」が 41.5%と、全体より約12ポイント低い。</a:t>
            </a:r>
          </a:p>
        </p:txBody>
      </p:sp>
      <p:pic>
        <p:nvPicPr>
          <p:cNvPr id="9" name="Picture 8" descr="table__card-Q13_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夜のコンテンツ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Q13_14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38.8%（497人中193人）。区分別では性年代別の男性20〜30代で「満足（非常に満足＋満足）」が 60.2%と、全体より約21ポイント高い。</a:t>
            </a:r>
          </a:p>
        </p:txBody>
      </p:sp>
      <p:pic>
        <p:nvPicPr>
          <p:cNvPr id="9" name="Picture 8" descr="table__card-Q13_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Q13_14。表の色は全体との差（橙＝高い、青＝低い。±5／±10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満足度: ゲレンデや駐車場の混雑状況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Q13_15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「満足（非常に満足＋満足）」は 43.4%（610人中265人）。</a:t>
            </a:r>
          </a:p>
        </p:txBody>
      </p:sp>
      <p:pic>
        <p:nvPicPr>
          <p:cNvPr id="9" name="Picture 8" descr="table__card-Q13_1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910" y="1783080"/>
            <a:ext cx="8143875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Q13_15。表の色は全体との差（橙＝高い、青＝低い。±5／±10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来訪者の評価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15 項目の満足度を並べて見る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G_Q13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>
                <a:solidFill>
                  <a:srgbClr val="1F2937"/>
                </a:solidFill>
                <a:latin typeface="Noto Sans JP"/>
              </a:rPr>
              <a:t>満足（非常に満足＋満足）が最も高いのは「自然・景観」 73.8%、最も低いのは「Wi-Fi環境」 34.7%。下位 2 段階（不満側）が最も多いのは「ゲレンデや駐車場の混雑状況」 14.3%。</a:t>
            </a:r>
          </a:p>
        </p:txBody>
      </p:sp>
      <p:pic>
        <p:nvPicPr>
          <p:cNvPr id="9" name="Picture 8" descr="table__card-G_Q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109" y="1783080"/>
            <a:ext cx="7187476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G_Q13。表の色は全体との差（橙＝高い、青＝低い。±5／±10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来訪意向と推奨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6144768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743200"/>
            <a:ext cx="11094415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3600" b="1">
                <a:solidFill>
                  <a:srgbClr val="FFFFFF"/>
                </a:solidFill>
                <a:latin typeface="Noto Sans JP"/>
              </a:rPr>
              <a:t>来訪意向と推奨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3749039"/>
            <a:ext cx="11094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E7E5E4"/>
                </a:solidFill>
                <a:latin typeface="Noto Sans JP"/>
              </a:rPr>
              <a:t>各設問は「全体 → エリア別 → 年代別 → 来訪経験別」の固定順。図の中の n が分母。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来訪意向と推奨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来訪意向（来訪者は再来訪）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Q10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「訪れたい（とても＋やや）」は 53.6%（1,440人中772人）。区分別では来訪歴別の来訪者で「訪れたい（とても＋やや）」が 66.8%と、全体より約13ポイント高い。</a:t>
            </a:r>
          </a:p>
        </p:txBody>
      </p:sp>
      <p:pic>
        <p:nvPicPr>
          <p:cNvPr id="9" name="Picture 8" descr="table__card-Q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53" y="1783080"/>
            <a:ext cx="7161989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Q10。表の色は全体との差（橙＝高い、青＝低い。±5／±10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6400800"/>
            <a:ext cx="11094415" cy="9525"/>
          </a:xfrm>
          <a:prstGeom prst="rect">
            <a:avLst/>
          </a:prstGeom>
          <a:solidFill>
            <a:srgbClr val="E5E7E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6446520"/>
            <a:ext cx="9631375" cy="3200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来訪意向と推奨 ／ 集計・可視化: 株式会社DataBake ／ データ取得日 2026-10-01 ／ 集計日 2026-10-01 ／ v0.1.0（集計 2026-10-01）</a:t>
            </a:r>
          </a:p>
        </p:txBody>
      </p:sp>
      <p:pic>
        <p:nvPicPr>
          <p:cNvPr id="4" name="Picture 3" descr="DataBake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8655" y="6464808"/>
            <a:ext cx="914400" cy="2743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347472"/>
            <a:ext cx="999713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1">
                <a:solidFill>
                  <a:srgbClr val="1F2937"/>
                </a:solidFill>
                <a:latin typeface="Noto Sans JP"/>
              </a:rPr>
              <a:t>推奨度（0〜10）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45775" y="411480"/>
            <a:ext cx="109728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30000"/>
              </a:lnSpc>
            </a:pPr>
            <a:r>
              <a:rPr sz="1000" b="0">
                <a:solidFill>
                  <a:srgbClr val="9CA3AF"/>
                </a:solidFill>
                <a:latin typeface="Inter"/>
              </a:rPr>
              <a:t>Q12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896112"/>
            <a:ext cx="822960" cy="45720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1005840"/>
            <a:ext cx="11094415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1300" b="0">
                <a:solidFill>
                  <a:srgbClr val="1F2937"/>
                </a:solidFill>
                <a:latin typeface="Noto Sans JP"/>
              </a:rPr>
              <a:t>「推奨者（10・9 を付けた人）」は 17.1%（720人中123人）。</a:t>
            </a:r>
          </a:p>
        </p:txBody>
      </p:sp>
      <p:pic>
        <p:nvPicPr>
          <p:cNvPr id="9" name="Picture 8" descr="table__card-Q1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5129" y="1783080"/>
            <a:ext cx="7621437" cy="42519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548640" y="6053328"/>
            <a:ext cx="11094415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30000"/>
              </a:lnSpc>
            </a:pPr>
            <a:r>
              <a:rPr sz="900" b="0">
                <a:solidFill>
                  <a:srgbClr val="6B7280"/>
                </a:solidFill>
                <a:latin typeface="Noto Sans JP"/>
              </a:rPr>
              <a:t>出典: Q12。表の色は全体との差（橙＝高い、青＝低い。±5／±10 ポイント。n≥30 の区分のみ）。数値・n は表内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