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1695" cy="2011680"/>
          </a:xfrm>
          <a:prstGeom prst="rect">
            <a:avLst/>
          </a:prstGeom>
          <a:solidFill>
            <a:srgbClr val="FFFB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008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6B7280"/>
                </a:solidFill>
                <a:latin typeface="Noto Sans JP"/>
              </a:rPr>
              <a:t>調査報告書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005840"/>
            <a:ext cx="11094415" cy="12801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</a:pPr>
            <a:r>
              <a:rPr sz="3000" b="1">
                <a:solidFill>
                  <a:srgbClr val="1F2937"/>
                </a:solidFill>
                <a:latin typeface="Noto Sans JP"/>
              </a:rPr>
              <a:t>高鷲町（郡上市）観光基礎マーケティング調査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743200"/>
            <a:ext cx="18288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6B7280"/>
                </a:solidFill>
                <a:latin typeface="Noto Sans JP"/>
              </a:rPr>
              <a:t>実施主体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274320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高鷲観光協会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3127248"/>
            <a:ext cx="18288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6B7280"/>
                </a:solidFill>
                <a:latin typeface="Noto Sans JP"/>
              </a:rPr>
              <a:t>集計・可視化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77440" y="3127248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株式会社DataBake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3511296"/>
            <a:ext cx="18288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6B7280"/>
                </a:solidFill>
                <a:latin typeface="Noto Sans JP"/>
              </a:rPr>
              <a:t>調査期間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77440" y="3511296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2026年9月25日（金）〜9月26日（土）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3895344"/>
            <a:ext cx="18288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6B7280"/>
                </a:solidFill>
                <a:latin typeface="Noto Sans JP"/>
              </a:rPr>
              <a:t>データ取得日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3895344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2026-10-01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4279392"/>
            <a:ext cx="18288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6B7280"/>
                </a:solidFill>
                <a:latin typeface="Noto Sans JP"/>
              </a:rPr>
              <a:t>集計日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377440" y="4279392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2026-10-01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4663440"/>
            <a:ext cx="18288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6B7280"/>
                </a:solidFill>
                <a:latin typeface="Noto Sans JP"/>
              </a:rPr>
              <a:t>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377440" y="466344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v0.1.0（集計 2026-10-01）</a:t>
            </a:r>
          </a:p>
        </p:txBody>
      </p:sp>
      <p:pic>
        <p:nvPicPr>
          <p:cNvPr id="20" name="Picture 19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5394960"/>
            <a:ext cx="1828800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調査概要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411480"/>
            <a:ext cx="11094415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1">
                <a:solidFill>
                  <a:srgbClr val="1F2937"/>
                </a:solidFill>
                <a:latin typeface="Noto Sans JP"/>
              </a:rPr>
              <a:t>調査概要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371600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645920"/>
            <a:ext cx="6583680" cy="43891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・調査方法: インターネットリサーチ（マクロミル QuickMill・モニター会員）。スクリーニング調査で高鷲町の来訪歴を把握し、本調査を割付回収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・調査期間: 2026年9月25日（金）〜9月26日（土）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・対象: 東海・北陸・関西・関東に居住する 20〜79 歳（スクリーニングは関東 3,000・中部 4,000・近畿 3,000）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・割付: エリア4（東海・関西・関東 各 34 人、北陸 18 人）× 性別2 × 年代3 × 来訪歴2 ＝ 48 セル（有効 1,440）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・回収の内訳: スクリーニング 10,000 ／ 本調査回収 1,440 ／ 有効 1,440 ／ 無効 0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・推計: しない（割付回収した回答者の構成をそのまま示す。ウェイトバック・母集団推計・信頼区間は出さない）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06640" y="1645920"/>
            <a:ext cx="4236415" cy="43891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0">
                <a:solidFill>
                  <a:srgbClr val="1F2937"/>
                </a:solidFill>
                <a:latin typeface="Noto Sans JP"/>
              </a:rPr>
              <a:t>軸（全設問に共通）</a:t>
            </a:r>
          </a:p>
          <a:p>
            <a:pPr algn="l">
              <a:lnSpc>
                <a:spcPct val="140000"/>
              </a:lnSpc>
            </a:pPr>
            <a:r>
              <a:rPr sz="1200" b="0">
                <a:solidFill>
                  <a:srgbClr val="1F2937"/>
                </a:solidFill>
                <a:latin typeface="Noto Sans JP"/>
              </a:rPr>
              <a:t>・エリア別: 東海 408人／北陸 216人／関西 408人／関東 408人</a:t>
            </a:r>
          </a:p>
          <a:p>
            <a:pPr algn="l">
              <a:lnSpc>
                <a:spcPct val="140000"/>
              </a:lnSpc>
            </a:pPr>
            <a:r>
              <a:rPr sz="1200" b="0">
                <a:solidFill>
                  <a:srgbClr val="1F2937"/>
                </a:solidFill>
                <a:latin typeface="Noto Sans JP"/>
              </a:rPr>
              <a:t>・性年代別: 男性20〜30代 240人／男性40〜50代 240人／男性60代以上 240人／女性20〜30代 240人／女性40〜50代 240人／女性60代以上 240人</a:t>
            </a:r>
          </a:p>
          <a:p>
            <a:pPr algn="l">
              <a:lnSpc>
                <a:spcPct val="140000"/>
              </a:lnSpc>
            </a:pPr>
            <a:r>
              <a:rPr sz="1200" b="0">
                <a:solidFill>
                  <a:srgbClr val="1F2937"/>
                </a:solidFill>
                <a:latin typeface="Noto Sans JP"/>
              </a:rPr>
              <a:t>・来訪歴別: 来訪者 720人／非来訪者 720人</a:t>
            </a:r>
          </a:p>
          <a:p>
            <a:pPr algn="l">
              <a:lnSpc>
                <a:spcPct val="140000"/>
              </a:lnSpc>
            </a:pPr>
            <a:r>
              <a:rPr sz="1200" b="0">
                <a:solidFill>
                  <a:srgbClr val="1F2937"/>
                </a:solidFill>
                <a:latin typeface="Noto Sans JP"/>
              </a:rPr>
              <a:t/>
            </a:r>
          </a:p>
          <a:p>
            <a:pPr algn="l">
              <a:lnSpc>
                <a:spcPct val="140000"/>
              </a:lnSpc>
            </a:pPr>
            <a:r>
              <a:rPr sz="1200" b="0">
                <a:solidFill>
                  <a:srgbClr val="1F2937"/>
                </a:solidFill>
                <a:latin typeface="Noto Sans JP"/>
              </a:rPr>
              <a:t>n の扱い（表示制御）</a:t>
            </a:r>
          </a:p>
          <a:p>
            <a:pPr algn="l">
              <a:lnSpc>
                <a:spcPct val="140000"/>
              </a:lnSpc>
            </a:pPr>
            <a:r>
              <a:rPr sz="1200" b="0">
                <a:solidFill>
                  <a:srgbClr val="1F2937"/>
                </a:solidFill>
                <a:latin typeface="Noto Sans JP"/>
              </a:rPr>
              <a:t>・1〜4: n&lt;5 のため非表示</a:t>
            </a:r>
          </a:p>
          <a:p>
            <a:pPr algn="l">
              <a:lnSpc>
                <a:spcPct val="140000"/>
              </a:lnSpc>
            </a:pPr>
            <a:r>
              <a:rPr sz="1200" b="0">
                <a:solidFill>
                  <a:srgbClr val="1F2937"/>
                </a:solidFill>
                <a:latin typeface="Noto Sans JP"/>
              </a:rPr>
              <a:t>・5〜9: n&lt;10 のため件数のみ</a:t>
            </a:r>
          </a:p>
          <a:p>
            <a:pPr algn="l">
              <a:lnSpc>
                <a:spcPct val="140000"/>
              </a:lnSpc>
            </a:pPr>
            <a:r>
              <a:rPr sz="1200" b="0">
                <a:solidFill>
                  <a:srgbClr val="1F2937"/>
                </a:solidFill>
                <a:latin typeface="Noto Sans JP"/>
              </a:rPr>
              <a:t>・10〜29: 参考値（n&lt;30）</a:t>
            </a:r>
          </a:p>
          <a:p>
            <a:pPr algn="l">
              <a:lnSpc>
                <a:spcPct val="140000"/>
              </a:lnSpc>
            </a:pPr>
            <a:r>
              <a:rPr sz="1200" b="0">
                <a:solidFill>
                  <a:srgbClr val="1F2937"/>
                </a:solidFill>
                <a:latin typeface="Noto Sans JP"/>
              </a:rPr>
              <a:t>・30 以上: 通常表示（代表性は保証しない）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回答者の内訳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411480"/>
            <a:ext cx="11094415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1">
                <a:solidFill>
                  <a:srgbClr val="1F2937"/>
                </a:solidFill>
                <a:latin typeface="Noto Sans JP"/>
              </a:rPr>
              <a:t>回答者の内訳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371600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ble__numbe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37360"/>
            <a:ext cx="7934178" cy="42976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構成比＝有効回答に対する割合。割付回収のため母集団の分布ではない。推計・ウェイトなし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結果のまとめ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411480"/>
            <a:ext cx="11094415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1">
                <a:solidFill>
                  <a:srgbClr val="1F2937"/>
                </a:solidFill>
                <a:latin typeface="Noto Sans JP"/>
              </a:rPr>
              <a:t>調査結果のポイント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371600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508760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6B7280"/>
                </a:solidFill>
                <a:latin typeface="Noto Sans JP"/>
              </a:rPr>
              <a:t>主要 5 点＝四象限の結果と、全体との差が大きかった順（自動選定）。今回の回答者での値（推計なし）。公開前に人が選び直し・確認する。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011680"/>
            <a:ext cx="329184" cy="329184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2011680"/>
            <a:ext cx="329184" cy="32918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30000"/>
              </a:lnSpc>
            </a:pPr>
            <a:r>
              <a:rPr sz="1200" b="1">
                <a:solidFill>
                  <a:srgbClr val="FFFFFF"/>
                </a:solidFill>
                <a:latin typeface="Inter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1965960"/>
            <a:ext cx="10637215" cy="7772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「知られていないが興味は高い」は 11 件：「ひるがの高原」、「星空」、「清流「長良川」の源流域」、「ホタル」、「ひるがの高原サービスエリア」、「ひるがの高原ソフトクリーム」、「季節の山の幸」、「高原野菜・高原果物」、「ひるがの高原牛乳・乳製品」、「温泉（3か所）」、「けいちゃん」。基準線は認知度・興味度とも 50%（固定）。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2834640"/>
            <a:ext cx="329184" cy="329184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8640" y="2834640"/>
            <a:ext cx="329184" cy="32918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30000"/>
              </a:lnSpc>
            </a:pPr>
            <a:r>
              <a:rPr sz="1200" b="1">
                <a:solidFill>
                  <a:srgbClr val="FFFFFF"/>
                </a:solidFill>
                <a:latin typeface="Inter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2788920"/>
            <a:ext cx="10637215" cy="7772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「郡上八幡」が最も多く 30.2%（235人中71人）。次いで「ひるがの高原 牧歌の里」29.8%。区分別では性年代別の男性60代以上で「郡上八幡」が 63.6%と、全体より約33ポイント高い（n=44）。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3657600"/>
            <a:ext cx="329184" cy="329184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48640" y="3657600"/>
            <a:ext cx="329184" cy="32918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30000"/>
              </a:lnSpc>
            </a:pPr>
            <a:r>
              <a:rPr sz="1200" b="1">
                <a:solidFill>
                  <a:srgbClr val="FFFFFF"/>
                </a:solidFill>
                <a:latin typeface="Inter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" y="3611880"/>
            <a:ext cx="10637215" cy="7772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「満足（非常に満足＋満足）」は 38.8%（497人中193人）。区分別では性年代別の男性20〜30代で「満足（非常に満足＋満足）」が 60.2%と、全体より約21ポイント高い。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4480560"/>
            <a:ext cx="329184" cy="329184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48640" y="4480560"/>
            <a:ext cx="329184" cy="32918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30000"/>
              </a:lnSpc>
            </a:pPr>
            <a:r>
              <a:rPr sz="1200" b="1">
                <a:solidFill>
                  <a:srgbClr val="FFFFFF"/>
                </a:solidFill>
                <a:latin typeface="Inter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" y="4434840"/>
            <a:ext cx="10637215" cy="7772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「アクセスの良さ」が最も多く 35.0%（434人中152人）。次いで「スキー以外の体験」15.4%。区分別では性年代別の女性20〜30代で「アクセスの良さ」が 14.1%と、全体より約21ポイント低い（n=64）。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5303520"/>
            <a:ext cx="329184" cy="329184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48640" y="5303520"/>
            <a:ext cx="329184" cy="32918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30000"/>
              </a:lnSpc>
            </a:pPr>
            <a:r>
              <a:rPr sz="1200" b="1">
                <a:solidFill>
                  <a:srgbClr val="FFFFFF"/>
                </a:solidFill>
                <a:latin typeface="Inter"/>
              </a:rPr>
              <a:t>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" y="5257800"/>
            <a:ext cx="10637215" cy="7772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「訪れたい（とても＋やや）」は 53.6%（1,440人中772人）。区分別では来訪歴別の来訪者で「訪れたい（とても＋やや）」が 66.8%と、全体より約13ポイント高い。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四象限（認知度 × 興味度）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認知度 × 興味度（全体）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Q15A×Q16A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1F2937"/>
                </a:solidFill>
                <a:latin typeface="Noto Sans JP"/>
              </a:rPr>
              <a:t>「知られていないが興味は高い」は 11 件：「ひるがの高原」、「星空」、「清流「長良川」の源流域」、「ホタル」、「ひるがの高原サービスエリア」、「ひるがの高原ソフトクリーム」、「季節の山の幸」、「高原野菜・高原果物」、「ひるがの高原牛乳・乳製品」、「温泉（3か所）」、「けいちゃん」。基準線は認知度・興味度とも 50%（固定）。</a:t>
            </a:r>
          </a:p>
        </p:txBody>
      </p:sp>
      <p:pic>
        <p:nvPicPr>
          <p:cNvPr id="9" name="Picture 8" descr="legend__card-quadra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83080"/>
            <a:ext cx="5287617" cy="640080"/>
          </a:xfrm>
          <a:prstGeom prst="rect">
            <a:avLst/>
          </a:prstGeom>
        </p:spPr>
      </p:pic>
      <p:pic>
        <p:nvPicPr>
          <p:cNvPr id="10" name="Picture 9" descr="quadra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1247" y="2514600"/>
            <a:ext cx="5029200" cy="352044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Q15A×Q16A。横軸＝認知度、縦軸＝興味度（いずれも%）。基準線は固定。数値表は HTML 報告書と Excel に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来訪の実態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立ち寄りスポット（秋）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Q5_AUTUMN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1F2937"/>
                </a:solidFill>
                <a:latin typeface="Noto Sans JP"/>
              </a:rPr>
              <a:t>「郡上八幡」が最も多く 30.2%（235人中71人）。次いで「ひるがの高原 牧歌の里」29.8%。区分別では性年代別の男性60代以上で「郡上八幡」が 63.6%と、全体より約33ポイント高い（n=44）。</a:t>
            </a:r>
          </a:p>
        </p:txBody>
      </p:sp>
      <p:pic>
        <p:nvPicPr>
          <p:cNvPr id="9" name="Picture 8" descr="table__card-Q5_AUTUM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2256" y="1783080"/>
            <a:ext cx="7967183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Q5_AUTUMN。表の色は全体との差（橙＝高い、青＝低い。±5／±10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来訪者の評価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満足度: 夜のコンテンツ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Q13_14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「満足（非常に満足＋満足）」は 38.8%（497人中193人）。区分別では性年代別の男性20〜30代で「満足（非常に満足＋満足）」が 60.2%と、全体より約21ポイント高い。</a:t>
            </a:r>
          </a:p>
        </p:txBody>
      </p:sp>
      <p:pic>
        <p:nvPicPr>
          <p:cNvPr id="9" name="Picture 8" descr="table__card-Q13_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3910" y="1783080"/>
            <a:ext cx="8143875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Q13_14。表の色は全体との差（橙＝高い、青＝低い。±5／±10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スノーリゾートの中での高鷲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高鷲のスキーエリアを選んだ理由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SQ2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1F2937"/>
                </a:solidFill>
                <a:latin typeface="Noto Sans JP"/>
              </a:rPr>
              <a:t>「アクセスの良さ」が最も多く 35.0%（434人中152人）。次いで「スキー以外の体験」15.4%。区分別では性年代別の女性20〜30代で「アクセスの良さ」が 14.1%と、全体より約21ポイント低い（n=64）。</a:t>
            </a:r>
          </a:p>
        </p:txBody>
      </p:sp>
      <p:pic>
        <p:nvPicPr>
          <p:cNvPr id="9" name="Picture 8" descr="table__card-SQ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3359" y="1783080"/>
            <a:ext cx="7024977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SQ2。表の色は全体との差（橙＝高い、青＝低い。±5／±10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来訪意向と推奨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来訪意向（来訪者は再来訪）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Q10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「訪れたい（とても＋やや）」は 53.6%（1,440人中772人）。区分別では来訪歴別の来訪者で「訪れたい（とても＋やや）」が 66.8%と、全体より約13ポイント高い。</a:t>
            </a:r>
          </a:p>
        </p:txBody>
      </p:sp>
      <p:pic>
        <p:nvPicPr>
          <p:cNvPr id="9" name="Picture 8" descr="table__card-Q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53" y="1783080"/>
            <a:ext cx="7161989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Q10。表の色は全体との差（橙＝高い、青＝低い。±5／±10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四象限（認知度 × 興味度）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認知度 × 興味度（来訪歴別）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Q15A×Q16A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「知られていないが興味は高い」の素材は、来訪者で 11 件と最も多く、非来訪者で 5 件と最も少ない。（来訪者 11、非来訪者 5）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言えること・言えないこと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411480"/>
            <a:ext cx="11094415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1">
                <a:solidFill>
                  <a:srgbClr val="1F2937"/>
                </a:solidFill>
                <a:latin typeface="Noto Sans JP"/>
              </a:rPr>
              <a:t>この調査で言えること・言えないこと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371600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645920"/>
            <a:ext cx="5394960" cy="42062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言えること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・割付回収した回答者（本調査 1,440 人）における認知・興味・来訪実態・評価の分布と、3 軸間の差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・スクリーニング 10,000 人における高鷲町の認知・来訪歴の分布（エリア・性別・年代の人口構成に沿った配信）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0" y="1645920"/>
            <a:ext cx="5425135" cy="42062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言えないこと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・本調査の全体値を母集団の構成比として読むこと（来訪者と非来訪者が半数ずつ、北陸が少ない割付のため）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・来訪の因果（興味が高いから来たのか、来たから興味が高いのか）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・非来訪者の「興味」は説明文を読んだうえでの興味であり、実際の来訪意向ではない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/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誤解を避けたいこと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・本調査の全体値は割付サンプルの単純合算であること（全ページに注記）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・n&lt;30 のセルの割合を全体の傾向として読ませないこと（北陸 × 性年代 × 来訪歴は 18 人）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・「興味が高い」を「来訪意向が高い」と読み替えないこと</a:t>
            </a:r>
          </a:p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・「GAP調査」という呼称は使わない（他社の商品名）。「基礎マーケティング調査」と呼ぶ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付録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411480"/>
            <a:ext cx="11094415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1">
                <a:solidFill>
                  <a:srgbClr val="1F2937"/>
                </a:solidFill>
                <a:latin typeface="Noto Sans JP"/>
              </a:rPr>
              <a:t>集計方法と注意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371600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645920"/>
            <a:ext cx="11094415" cy="43891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・割合の分母は各設問の有効回答者（n_analysis）。無回答は分母から除き、人数を別に示す</a:t>
            </a:r>
          </a:p>
          <a:p>
            <a:pPr algn="l">
              <a:lnSpc>
                <a:spcPct val="15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・複数回答は回答者割合（合計は 100% を超える）。クロスは横%（行＝軸区分）</a:t>
            </a:r>
          </a:p>
          <a:p>
            <a:pPr algn="l">
              <a:lnSpc>
                <a:spcPct val="15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・上限開放区間（例: 50,000円以上）から平均は算出しない</a:t>
            </a:r>
          </a:p>
          <a:p>
            <a:pPr algn="l">
              <a:lnSpc>
                <a:spcPct val="15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・推計・ウェイトバック・信頼区間・検定は行わない（実態調査）</a:t>
            </a:r>
          </a:p>
          <a:p>
            <a:pPr algn="l">
              <a:lnSpc>
                <a:spcPct val="15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・n が少ないセルは表示を制御（1〜4 非表示／5〜9 件数のみ／10〜29 参考値）</a:t>
            </a:r>
          </a:p>
          <a:p>
            <a:pPr algn="l">
              <a:lnSpc>
                <a:spcPct val="15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・本 PPTX の図と数字は HTML 報告書と同じ集計値（aggregates.json）から生成。PPTX 側で再集計していない</a:t>
            </a:r>
          </a:p>
          <a:p>
            <a:pPr algn="l">
              <a:lnSpc>
                <a:spcPct val="15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・Excel（takasu-visitor-survey-2026_集計.xlsx）の集計セルは数式で残し、独立再計算と全セル一致を確認済み</a:t>
            </a:r>
          </a:p>
          <a:p>
            <a:pPr algn="l">
              <a:lnSpc>
                <a:spcPct val="15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・元データ SHA256: raw 41e42f777b392c13… ／ clean a83dca23a5b295a9…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